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60" r:id="rId3"/>
    <p:sldId id="274" r:id="rId4"/>
    <p:sldId id="276" r:id="rId5"/>
    <p:sldId id="277" r:id="rId6"/>
    <p:sldId id="286" r:id="rId7"/>
    <p:sldId id="287" r:id="rId8"/>
    <p:sldId id="288" r:id="rId9"/>
    <p:sldId id="290" r:id="rId10"/>
    <p:sldId id="275" r:id="rId11"/>
    <p:sldId id="289" r:id="rId12"/>
    <p:sldId id="292" r:id="rId1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4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34A91E4B-1AB6-4472-BCF3-D7FADCF1FDA1}" type="datetimeFigureOut">
              <a:rPr lang="zh-CN" altLang="en-US"/>
              <a:pPr>
                <a:defRPr/>
              </a:pPr>
              <a:t>2016/6/22</a:t>
            </a:fld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Rockwell" pitchFamily="18" charset="0"/>
              </a:defRPr>
            </a:lvl1pPr>
          </a:lstStyle>
          <a:p>
            <a:fld id="{DB5156DF-ABAA-4A38-8098-6640344CA9B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D06D-2CF3-4582-8A29-F72FA5462F8B}" type="datetime1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fld id="{7F0A4523-241E-4141-954B-511066A182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676E-6FB5-4AEB-A42A-4BBF6336C6DA}" type="datetime1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74102-15CE-4BAD-8CC1-90B2F01B17B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7490-6B22-421D-AD72-2CDEDDBF66F6}" type="datetime1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4BF04-B551-44BB-9D45-E600CC4BC22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2E6A-698C-4D56-A3C4-34B5C9A6DBA8}" type="datetime1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10460-7FD1-42A1-9A14-0572AB1802A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5F3789E-D389-4B0F-A1E3-7D1CA100024A}" type="datetime1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fld id="{F4A5CD8E-0212-4A35-9059-3F1ABCC33A3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5AFE-16B0-4A9D-9812-D5A1769D6FDA}" type="datetime1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744B-E022-4955-A634-80EC52242BD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FE5D-CB9B-4EF9-B7C1-379E15D63BA3}" type="datetime1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8EFF7-72F9-422B-B9B2-35566FBC1AD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63B18-D9F6-4EAC-A93D-05F2C6DC89C8}" type="datetime1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31EF-793E-4B99-9045-5EBA5DC55EA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F9A63-4093-49F6-AB60-170E506A1735}" type="datetime1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8039-0D09-4F31-AD47-7242AC79B9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F8E3-1B7B-40E2-ACB0-06EB0B9ECE4F}" type="datetime1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2B11C-6987-4CE7-B9D2-2B156BC7275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25AEB-D930-4137-A309-64979A4CC3CC}" type="datetime1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079D74-564A-4218-904E-81DE3D6D418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063483-28A8-425F-999F-53A6EBE94B11}" type="datetime1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69240C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>
                <a:solidFill>
                  <a:srgbClr val="FFFFFF"/>
                </a:solidFill>
                <a:latin typeface="Rockwell" pitchFamily="18" charset="0"/>
              </a:defRPr>
            </a:lvl1pPr>
          </a:lstStyle>
          <a:p>
            <a:fld id="{504D895B-08BF-4FA3-9A5F-C1909CA73A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2" r:id="rId2"/>
    <p:sldLayoutId id="2147483730" r:id="rId3"/>
    <p:sldLayoutId id="2147483723" r:id="rId4"/>
    <p:sldLayoutId id="2147483724" r:id="rId5"/>
    <p:sldLayoutId id="2147483725" r:id="rId6"/>
    <p:sldLayoutId id="2147483726" r:id="rId7"/>
    <p:sldLayoutId id="2147483731" r:id="rId8"/>
    <p:sldLayoutId id="2147483732" r:id="rId9"/>
    <p:sldLayoutId id="2147483727" r:id="rId10"/>
    <p:sldLayoutId id="214748372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8685" y="1353312"/>
            <a:ext cx="8355329" cy="3035808"/>
          </a:xfrm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5400" dirty="0" smtClean="0"/>
              <a:t>全国大学生数学建模竞赛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zh-CN" altLang="en-US" sz="5400" dirty="0" smtClean="0"/>
              <a:t>论文提交系统使用说明</a:t>
            </a:r>
            <a:endParaRPr lang="en-US" sz="5400" dirty="0"/>
          </a:p>
        </p:txBody>
      </p:sp>
      <p:sp>
        <p:nvSpPr>
          <p:cNvPr id="7171" name="副标题 2"/>
          <p:cNvSpPr>
            <a:spLocks noGrp="1"/>
          </p:cNvSpPr>
          <p:nvPr>
            <p:ph type="subTitle" idx="1"/>
          </p:nvPr>
        </p:nvSpPr>
        <p:spPr>
          <a:xfrm>
            <a:off x="1116013" y="5573713"/>
            <a:ext cx="5919787" cy="619125"/>
          </a:xfrm>
        </p:spPr>
        <p:txBody>
          <a:bodyPr/>
          <a:lstStyle/>
          <a:p>
            <a:pPr eaLnBrk="1" hangingPunct="1"/>
            <a:r>
              <a:rPr lang="zh-CN" altLang="en-US" sz="2400" smtClean="0">
                <a:ea typeface="宋体" pitchFamily="2" charset="-122"/>
              </a:rPr>
              <a:t>全国大学生数学建模竞赛组委会提供支持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127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附件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B21BF2-044C-41DE-B20B-966E0B0ACB44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学生常见问题</a:t>
            </a:r>
            <a:endParaRPr lang="en-US" dirty="0"/>
          </a:p>
        </p:txBody>
      </p:sp>
      <p:sp>
        <p:nvSpPr>
          <p:cNvPr id="35844" name="内容占位符 2"/>
          <p:cNvSpPr>
            <a:spLocks noGrp="1"/>
          </p:cNvSpPr>
          <p:nvPr>
            <p:ph idx="1"/>
          </p:nvPr>
        </p:nvSpPr>
        <p:spPr>
          <a:xfrm>
            <a:off x="685800" y="1733550"/>
            <a:ext cx="7772400" cy="48037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密码忘了怎么办？</a:t>
            </a:r>
            <a:endParaRPr lang="en-US" altLang="zh-CN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 smtClean="0"/>
              <a:t>请在登录页面输入帐号后点击帐号右侧的“找回密码”或联系学校管理员重置密码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注册信息有误该怎么办？</a:t>
            </a:r>
            <a:endParaRPr lang="en-US" altLang="zh-CN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 smtClean="0"/>
              <a:t>请联系所在学校的学校管理员进行修改，但信息修改需要在学校审核截止日之前完成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如何提交论文？</a:t>
            </a:r>
            <a:endParaRPr lang="en-US" altLang="zh-CN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zh-CN" dirty="0" smtClean="0"/>
              <a:t>P5-P9</a:t>
            </a:r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715994-EC9B-4E66-BF5A-A7D3CC47368A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学生常见问题</a:t>
            </a:r>
            <a:endParaRPr lang="en-US" dirty="0"/>
          </a:p>
        </p:txBody>
      </p:sp>
      <p:sp>
        <p:nvSpPr>
          <p:cNvPr id="36868" name="内容占位符 2"/>
          <p:cNvSpPr>
            <a:spLocks noGrp="1"/>
          </p:cNvSpPr>
          <p:nvPr>
            <p:ph idx="1"/>
          </p:nvPr>
        </p:nvSpPr>
        <p:spPr>
          <a:xfrm>
            <a:off x="685800" y="1733550"/>
            <a:ext cx="7772400" cy="48037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mtClean="0">
                <a:solidFill>
                  <a:srgbClr val="FF0000"/>
                </a:solidFill>
              </a:rPr>
              <a:t>怎么生成文件的</a:t>
            </a:r>
            <a:r>
              <a:rPr lang="en-US" altLang="zh-CN" smtClean="0">
                <a:solidFill>
                  <a:srgbClr val="FF0000"/>
                </a:solidFill>
              </a:rPr>
              <a:t>MD5</a:t>
            </a:r>
            <a:r>
              <a:rPr lang="zh-CN" altLang="en-US" smtClean="0">
                <a:solidFill>
                  <a:srgbClr val="FF0000"/>
                </a:solidFill>
              </a:rPr>
              <a:t>码？</a:t>
            </a:r>
            <a:endParaRPr lang="en-US" altLang="zh-CN" smtClean="0"/>
          </a:p>
          <a:p>
            <a:pPr lvl="1" eaLnBrk="1" hangingPunct="1">
              <a:lnSpc>
                <a:spcPct val="120000"/>
              </a:lnSpc>
            </a:pPr>
            <a:r>
              <a:rPr lang="zh-CN" altLang="en-US" smtClean="0"/>
              <a:t>请在</a:t>
            </a:r>
            <a:r>
              <a:rPr lang="en-US" altLang="zh-CN" smtClean="0"/>
              <a:t>MD5</a:t>
            </a:r>
            <a:r>
              <a:rPr lang="zh-CN" altLang="en-US" smtClean="0"/>
              <a:t>校验工具中点击“取文件</a:t>
            </a:r>
            <a:r>
              <a:rPr lang="en-US" altLang="zh-CN" smtClean="0"/>
              <a:t>MD5</a:t>
            </a:r>
            <a:r>
              <a:rPr lang="zh-CN" altLang="en-US" smtClean="0"/>
              <a:t>”；</a:t>
            </a:r>
            <a:endParaRPr lang="en-US" altLang="zh-CN" smtClean="0"/>
          </a:p>
          <a:p>
            <a:pPr lvl="1" eaLnBrk="1" hangingPunct="1">
              <a:lnSpc>
                <a:spcPct val="120000"/>
              </a:lnSpc>
            </a:pPr>
            <a:r>
              <a:rPr lang="zh-CN" altLang="en-US" smtClean="0"/>
              <a:t>在弹出的页面中选择需要进行校验文件（电子版论文或支撑材料）；</a:t>
            </a:r>
            <a:endParaRPr lang="en-US" altLang="zh-CN" smtClean="0"/>
          </a:p>
          <a:p>
            <a:pPr lvl="1" eaLnBrk="1" hangingPunct="1">
              <a:lnSpc>
                <a:spcPct val="120000"/>
              </a:lnSpc>
            </a:pPr>
            <a:r>
              <a:rPr lang="zh-CN" altLang="en-US" smtClean="0"/>
              <a:t>在校验工具的第一行即为所选文件的</a:t>
            </a:r>
            <a:r>
              <a:rPr lang="en-US" altLang="zh-CN" smtClean="0"/>
              <a:t>MD5</a:t>
            </a:r>
            <a:r>
              <a:rPr lang="zh-CN" altLang="en-US" smtClean="0"/>
              <a:t>码。</a:t>
            </a:r>
            <a:endParaRPr lang="en-US" altLang="zh-CN" smtClean="0">
              <a:ea typeface="宋体" pitchFamily="2" charset="-122"/>
            </a:endParaRPr>
          </a:p>
        </p:txBody>
      </p:sp>
      <p:pic>
        <p:nvPicPr>
          <p:cNvPr id="36869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3422650"/>
            <a:ext cx="70580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163" y="333375"/>
            <a:ext cx="41211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谢谢</a:t>
            </a:r>
            <a:endParaRPr lang="en-US" dirty="0"/>
          </a:p>
        </p:txBody>
      </p:sp>
      <p:sp>
        <p:nvSpPr>
          <p:cNvPr id="37891" name="文本占位符 5"/>
          <p:cNvSpPr>
            <a:spLocks noGrp="1"/>
          </p:cNvSpPr>
          <p:nvPr>
            <p:ph type="body" idx="1"/>
          </p:nvPr>
        </p:nvSpPr>
        <p:spPr>
          <a:xfrm>
            <a:off x="1624013" y="5019675"/>
            <a:ext cx="6789737" cy="1066800"/>
          </a:xfrm>
        </p:spPr>
        <p:txBody>
          <a:bodyPr/>
          <a:lstStyle/>
          <a:p>
            <a:endParaRPr lang="zh-CN" altLang="en-US" smtClean="0">
              <a:solidFill>
                <a:srgbClr val="69240C"/>
              </a:solidFill>
              <a:ea typeface="宋体" pitchFamily="2" charset="-122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4AA3C7-DBB2-431D-A73A-F910012A0D24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6F1638-B060-4844-AA5C-03049A413D4D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竞赛期间学生相关操作</a:t>
            </a:r>
            <a:endParaRPr lang="en-US" dirty="0"/>
          </a:p>
        </p:txBody>
      </p:sp>
      <p:sp>
        <p:nvSpPr>
          <p:cNvPr id="2560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dirty="0" smtClean="0"/>
              <a:t>登录系统（</a:t>
            </a:r>
            <a:r>
              <a:rPr lang="en-US" altLang="zh-CN" dirty="0" smtClean="0"/>
              <a:t>P3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/>
              <a:t>选题（</a:t>
            </a:r>
            <a:r>
              <a:rPr lang="en-US" altLang="zh-CN" dirty="0" smtClean="0"/>
              <a:t>P5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/>
              <a:t>提交论文（</a:t>
            </a:r>
            <a:r>
              <a:rPr lang="en-US" altLang="zh-CN" dirty="0" smtClean="0"/>
              <a:t>P6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学生常见问题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P10</a:t>
            </a:r>
            <a:r>
              <a:rPr lang="zh-CN" altLang="en-US" dirty="0" smtClean="0"/>
              <a:t>）</a:t>
            </a:r>
            <a:endParaRPr lang="zh-CN" altLang="en-US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F000AE-5977-442A-B383-91BEF3AEC625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313" y="259207"/>
            <a:ext cx="7772400" cy="1609344"/>
          </a:xfrm>
        </p:spPr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dirty="0"/>
              <a:t>学生登录</a:t>
            </a:r>
            <a:r>
              <a:rPr lang="zh-CN" altLang="en-US" dirty="0" smtClean="0"/>
              <a:t>系统</a:t>
            </a:r>
            <a:endParaRPr lang="en-US" altLang="zh-CN" dirty="0"/>
          </a:p>
        </p:txBody>
      </p:sp>
      <p:sp>
        <p:nvSpPr>
          <p:cNvPr id="26628" name="内容占位符 2"/>
          <p:cNvSpPr>
            <a:spLocks noGrp="1"/>
          </p:cNvSpPr>
          <p:nvPr>
            <p:ph idx="1"/>
          </p:nvPr>
        </p:nvSpPr>
        <p:spPr>
          <a:xfrm>
            <a:off x="655638" y="1522413"/>
            <a:ext cx="7772400" cy="40513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mtClean="0"/>
              <a:t>在竞赛开始后，参赛学生可以使用参赛队帐号登录系统，请注意正确选择“用户类型”、“所属赛区”、“所属学校”等信息。</a:t>
            </a:r>
            <a:endParaRPr lang="zh-CN" altLang="en-US" smtClean="0">
              <a:ea typeface="宋体" pitchFamily="2" charset="-122"/>
            </a:endParaRPr>
          </a:p>
        </p:txBody>
      </p:sp>
      <p:pic>
        <p:nvPicPr>
          <p:cNvPr id="26629" name="图片 3" descr="火狐截图_2015-08-18T06-20-07.168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2614613"/>
            <a:ext cx="698976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CE180F-362D-45B1-830E-5D96F8C73B2F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150" y="184594"/>
            <a:ext cx="7772400" cy="1609344"/>
          </a:xfrm>
        </p:spPr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dirty="0"/>
              <a:t>学生登录</a:t>
            </a:r>
            <a:r>
              <a:rPr lang="zh-CN" altLang="en-US" dirty="0" smtClean="0"/>
              <a:t>系统</a:t>
            </a:r>
            <a:endParaRPr lang="en-US" altLang="zh-CN" dirty="0"/>
          </a:p>
        </p:txBody>
      </p:sp>
      <p:sp>
        <p:nvSpPr>
          <p:cNvPr id="27652" name="内容占位符 2"/>
          <p:cNvSpPr>
            <a:spLocks noGrp="1"/>
          </p:cNvSpPr>
          <p:nvPr>
            <p:ph idx="1"/>
          </p:nvPr>
        </p:nvSpPr>
        <p:spPr>
          <a:xfrm>
            <a:off x="520700" y="1416050"/>
            <a:ext cx="7772400" cy="40513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mtClean="0"/>
              <a:t>登录成功后，可点击页面中的“进入后台”，完成参赛队管理操作</a:t>
            </a:r>
            <a:endParaRPr lang="zh-CN" altLang="en-US" smtClean="0">
              <a:ea typeface="宋体" pitchFamily="2" charset="-122"/>
            </a:endParaRPr>
          </a:p>
        </p:txBody>
      </p:sp>
      <p:pic>
        <p:nvPicPr>
          <p:cNvPr id="27653" name="图片 5" descr="火狐截图_2015-08-13T05-56-40.221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2097088"/>
            <a:ext cx="68326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6810A0-1841-4670-B9F4-48B9B8389A09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088" y="3619"/>
            <a:ext cx="7772400" cy="1609344"/>
          </a:xfrm>
        </p:spPr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dirty="0" smtClean="0"/>
              <a:t>学生选题</a:t>
            </a:r>
            <a:endParaRPr lang="en-US" altLang="zh-CN" dirty="0"/>
          </a:p>
        </p:txBody>
      </p:sp>
      <p:sp>
        <p:nvSpPr>
          <p:cNvPr id="28676" name="内容占位符 2"/>
          <p:cNvSpPr>
            <a:spLocks noGrp="1"/>
          </p:cNvSpPr>
          <p:nvPr>
            <p:ph idx="1"/>
          </p:nvPr>
        </p:nvSpPr>
        <p:spPr>
          <a:xfrm>
            <a:off x="312738" y="1595438"/>
            <a:ext cx="1576387" cy="44354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mtClean="0"/>
              <a:t>竞赛开始后，通过学校审核的参赛队可以在“参赛队信息管理”页面</a:t>
            </a:r>
            <a:r>
              <a:rPr lang="zh-CN" altLang="en-US" smtClean="0">
                <a:solidFill>
                  <a:srgbClr val="0000FF"/>
                </a:solidFill>
              </a:rPr>
              <a:t>进行选题</a:t>
            </a:r>
            <a:r>
              <a:rPr lang="zh-CN" altLang="en-US" smtClean="0"/>
              <a:t>操作。</a:t>
            </a:r>
            <a:endParaRPr lang="zh-CN" altLang="en-US" smtClean="0">
              <a:ea typeface="宋体" pitchFamily="2" charset="-122"/>
            </a:endParaRPr>
          </a:p>
        </p:txBody>
      </p:sp>
      <p:pic>
        <p:nvPicPr>
          <p:cNvPr id="28677" name="图片 6" descr="QQ图片20150813191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504950"/>
            <a:ext cx="689451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文本框 2"/>
          <p:cNvSpPr txBox="1">
            <a:spLocks noChangeArrowheads="1"/>
          </p:cNvSpPr>
          <p:nvPr/>
        </p:nvSpPr>
        <p:spPr bwMode="auto">
          <a:xfrm>
            <a:off x="3824288" y="376238"/>
            <a:ext cx="5022850" cy="10636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latin typeface="Rockwell" pitchFamily="18" charset="0"/>
                <a:ea typeface="方正姚体" pitchFamily="2" charset="-122"/>
              </a:rPr>
              <a:t>注意：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在选题确认后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，请点击“保存选题”，保存后，竞赛期间不能修改。</a:t>
            </a:r>
            <a:endParaRPr lang="zh-CN" altLang="en-US" sz="200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E0B95D-CD72-4B4A-8929-22B6AC3EFE69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900" y="3619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学生提交论文</a:t>
            </a:r>
            <a:endParaRPr lang="en-US" dirty="0"/>
          </a:p>
        </p:txBody>
      </p:sp>
      <p:sp>
        <p:nvSpPr>
          <p:cNvPr id="29700" name="文本框 9"/>
          <p:cNvSpPr txBox="1">
            <a:spLocks noChangeArrowheads="1"/>
          </p:cNvSpPr>
          <p:nvPr/>
        </p:nvSpPr>
        <p:spPr bwMode="auto">
          <a:xfrm>
            <a:off x="282575" y="1341438"/>
            <a:ext cx="8201025" cy="49307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eaLnBrk="1" hangingPunct="1">
              <a:lnSpc>
                <a:spcPct val="11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itchFamily="2" charset="2"/>
              <a:buChar char="§"/>
            </a:pPr>
            <a:r>
              <a:rPr lang="zh-CN" altLang="en-US" sz="2000">
                <a:solidFill>
                  <a:srgbClr val="FF0000"/>
                </a:solidFill>
                <a:latin typeface="Rockwell" pitchFamily="18" charset="0"/>
                <a:ea typeface="方正姚体" pitchFamily="2" charset="-122"/>
              </a:rPr>
              <a:t>说明：</a:t>
            </a:r>
            <a:r>
              <a:rPr lang="en-US" altLang="zh-CN" sz="2000">
                <a:latin typeface="Rockwell" pitchFamily="18" charset="0"/>
                <a:ea typeface="方正姚体" pitchFamily="2" charset="-122"/>
              </a:rPr>
              <a:t>MD5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码是一种文件校验编码，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即使用“</a:t>
            </a:r>
            <a:r>
              <a:rPr lang="en-US" altLang="zh-CN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MD5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校验工具”取得。这里采用</a:t>
            </a:r>
            <a:r>
              <a:rPr lang="en-US" altLang="zh-CN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MD5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码主要是为了保证学生上传文件的完整性，也保障公平竞赛的一个手段。</a:t>
            </a:r>
          </a:p>
          <a:p>
            <a:pPr marL="182563" indent="-182563" eaLnBrk="1" hangingPunct="1">
              <a:lnSpc>
                <a:spcPct val="11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itchFamily="2" charset="2"/>
              <a:buChar char="§"/>
            </a:pPr>
            <a:r>
              <a:rPr lang="zh-CN" altLang="en-US" sz="2000">
                <a:solidFill>
                  <a:srgbClr val="FF0000"/>
                </a:solidFill>
                <a:latin typeface="Rockwell" pitchFamily="18" charset="0"/>
                <a:ea typeface="方正姚体" pitchFamily="2" charset="-122"/>
              </a:rPr>
              <a:t>注意：</a:t>
            </a:r>
          </a:p>
          <a:p>
            <a:pPr marL="639763" lvl="1" indent="-182563" eaLnBrk="1" hangingPunct="1">
              <a:lnSpc>
                <a:spcPct val="11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itchFamily="2" charset="2"/>
              <a:buChar char="§"/>
            </a:pPr>
            <a:r>
              <a:rPr lang="zh-CN" altLang="en-US" sz="2000">
                <a:latin typeface="Rockwell" pitchFamily="18" charset="0"/>
                <a:ea typeface="方正姚体" pitchFamily="2" charset="-122"/>
              </a:rPr>
              <a:t>任何对文件内容的修改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和打开重新保存都会使文件的</a:t>
            </a:r>
            <a:r>
              <a:rPr lang="en-US" altLang="zh-CN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MD5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码改变，但文件重命名、复制粘贴不改变</a:t>
            </a:r>
            <a:r>
              <a:rPr lang="en-US" altLang="zh-CN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MD5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码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；</a:t>
            </a:r>
          </a:p>
          <a:p>
            <a:pPr marL="639763" lvl="1" indent="-182563" eaLnBrk="1" hangingPunct="1">
              <a:lnSpc>
                <a:spcPct val="11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itchFamily="2" charset="2"/>
              <a:buChar char="§"/>
            </a:pPr>
            <a:r>
              <a:rPr lang="zh-CN" altLang="en-US" sz="2000">
                <a:latin typeface="Rockwell" pitchFamily="18" charset="0"/>
                <a:ea typeface="方正姚体" pitchFamily="2" charset="-122"/>
              </a:rPr>
              <a:t>竞赛结束时间（</a:t>
            </a:r>
            <a:r>
              <a:rPr lang="en-US" altLang="zh-CN" sz="2000">
                <a:latin typeface="Rockwell" pitchFamily="18" charset="0"/>
                <a:ea typeface="方正姚体" pitchFamily="2" charset="-122"/>
              </a:rPr>
              <a:t>2015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年</a:t>
            </a:r>
            <a:r>
              <a:rPr lang="en-US" altLang="zh-CN" sz="2000">
                <a:latin typeface="Rockwell" pitchFamily="18" charset="0"/>
                <a:ea typeface="方正姚体" pitchFamily="2" charset="-122"/>
              </a:rPr>
              <a:t>9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月</a:t>
            </a:r>
            <a:r>
              <a:rPr lang="en-US" altLang="zh-CN" sz="2000">
                <a:latin typeface="Rockwell" pitchFamily="18" charset="0"/>
                <a:ea typeface="方正姚体" pitchFamily="2" charset="-122"/>
              </a:rPr>
              <a:t>14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日</a:t>
            </a:r>
            <a:r>
              <a:rPr lang="en-US" altLang="zh-CN" sz="2000">
                <a:latin typeface="Rockwell" pitchFamily="18" charset="0"/>
                <a:ea typeface="方正姚体" pitchFamily="2" charset="-122"/>
              </a:rPr>
              <a:t>8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：</a:t>
            </a:r>
            <a:r>
              <a:rPr lang="en-US" altLang="zh-CN" sz="2000">
                <a:latin typeface="Rockwell" pitchFamily="18" charset="0"/>
                <a:ea typeface="方正姚体" pitchFamily="2" charset="-122"/>
              </a:rPr>
              <a:t>00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）之前，参赛队必须将需要上传的电子版论文及支撑材料所对应的</a:t>
            </a:r>
            <a:r>
              <a:rPr lang="en-US" altLang="zh-CN" sz="2000">
                <a:latin typeface="Rockwell" pitchFamily="18" charset="0"/>
                <a:ea typeface="方正姚体" pitchFamily="2" charset="-122"/>
              </a:rPr>
              <a:t>MD5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码上传完毕，此后，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文件内容不可更改；</a:t>
            </a:r>
          </a:p>
          <a:p>
            <a:pPr marL="639763" lvl="1" indent="-182563" eaLnBrk="1" hangingPunct="1">
              <a:lnSpc>
                <a:spcPct val="11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itchFamily="2" charset="2"/>
              <a:buChar char="§"/>
            </a:pP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如果在上传了</a:t>
            </a:r>
            <a:r>
              <a:rPr lang="en-US" altLang="zh-CN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MD5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码后，对论文或支撑材料又做了修改，只要在</a:t>
            </a:r>
            <a:r>
              <a:rPr lang="en-US" altLang="zh-CN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8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点前参赛队就可以重新提取文件的</a:t>
            </a:r>
            <a:r>
              <a:rPr lang="en-US" altLang="zh-CN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MD5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码，并再次上传；</a:t>
            </a:r>
            <a:endParaRPr lang="en-US" altLang="zh-CN" sz="2000">
              <a:solidFill>
                <a:srgbClr val="0000FF"/>
              </a:solidFill>
              <a:latin typeface="Rockwell" pitchFamily="18" charset="0"/>
              <a:ea typeface="方正姚体" pitchFamily="2" charset="-122"/>
            </a:endParaRPr>
          </a:p>
          <a:p>
            <a:pPr marL="639763" lvl="1" indent="-182563" eaLnBrk="1" hangingPunct="1">
              <a:lnSpc>
                <a:spcPct val="11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itchFamily="2" charset="2"/>
              <a:buChar char="§"/>
            </a:pPr>
            <a:r>
              <a:rPr lang="zh-CN" altLang="en-US" sz="2000">
                <a:latin typeface="Rockwell" pitchFamily="18" charset="0"/>
                <a:ea typeface="方正姚体" pitchFamily="2" charset="-122"/>
              </a:rPr>
              <a:t>电子版论文提交的流程共</a:t>
            </a:r>
            <a:r>
              <a:rPr lang="en-US" altLang="zh-CN" sz="2000">
                <a:latin typeface="Rockwell" pitchFamily="18" charset="0"/>
                <a:ea typeface="方正姚体" pitchFamily="2" charset="-122"/>
              </a:rPr>
              <a:t>3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步（</a:t>
            </a:r>
            <a:r>
              <a:rPr lang="en-US" altLang="zh-CN" sz="2000">
                <a:latin typeface="Rockwell" pitchFamily="18" charset="0"/>
                <a:ea typeface="方正姚体" pitchFamily="2" charset="-122"/>
              </a:rPr>
              <a:t>P24~P26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68549A-66E3-4859-8D1F-514C2D0E606A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900" y="3619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学生提交论文</a:t>
            </a:r>
            <a:endParaRPr lang="en-US" dirty="0"/>
          </a:p>
        </p:txBody>
      </p:sp>
      <p:sp>
        <p:nvSpPr>
          <p:cNvPr id="30724" name="内容占位符 2"/>
          <p:cNvSpPr>
            <a:spLocks noGrp="1"/>
          </p:cNvSpPr>
          <p:nvPr>
            <p:ph idx="1"/>
          </p:nvPr>
        </p:nvSpPr>
        <p:spPr>
          <a:xfrm>
            <a:off x="312738" y="1330325"/>
            <a:ext cx="8170862" cy="23764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mtClean="0"/>
              <a:t>第</a:t>
            </a:r>
            <a:r>
              <a:rPr lang="en-US" altLang="zh-CN" smtClean="0"/>
              <a:t>1</a:t>
            </a:r>
            <a:r>
              <a:rPr lang="zh-CN" altLang="en-US" smtClean="0"/>
              <a:t>步：下载文件</a:t>
            </a:r>
            <a:r>
              <a:rPr lang="en-US" altLang="zh-CN" smtClean="0"/>
              <a:t>MD5</a:t>
            </a:r>
            <a:r>
              <a:rPr lang="zh-CN" altLang="en-US" smtClean="0"/>
              <a:t>码生成器（如已经下载，可以跳过）</a:t>
            </a:r>
          </a:p>
        </p:txBody>
      </p:sp>
      <p:pic>
        <p:nvPicPr>
          <p:cNvPr id="30725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8" y="2030413"/>
            <a:ext cx="8177212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427038" y="5084763"/>
            <a:ext cx="7902575" cy="425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82563" indent="-182563" eaLnBrk="1" hangingPunct="1">
              <a:lnSpc>
                <a:spcPct val="12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</a:rPr>
              <a:t>说明：</a:t>
            </a:r>
            <a:r>
              <a:rPr lang="zh-CN" altLang="en-US" sz="2000" dirty="0">
                <a:latin typeface="+mn-lt"/>
                <a:ea typeface="+mn-ea"/>
              </a:rPr>
              <a:t>校验工具可以在系统主页面和参赛队上传论文页面下载。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27872D-765B-44CF-949E-87EC29DA9FE8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900" y="3619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学生提交论文</a:t>
            </a:r>
            <a:endParaRPr lang="en-US" dirty="0"/>
          </a:p>
        </p:txBody>
      </p:sp>
      <p:sp>
        <p:nvSpPr>
          <p:cNvPr id="31748" name="内容占位符 2"/>
          <p:cNvSpPr>
            <a:spLocks noGrp="1"/>
          </p:cNvSpPr>
          <p:nvPr>
            <p:ph idx="1"/>
          </p:nvPr>
        </p:nvSpPr>
        <p:spPr>
          <a:xfrm>
            <a:off x="312738" y="1330325"/>
            <a:ext cx="8170862" cy="23764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mtClean="0"/>
              <a:t>第</a:t>
            </a:r>
            <a:r>
              <a:rPr lang="en-US" altLang="zh-CN" smtClean="0"/>
              <a:t>2</a:t>
            </a:r>
            <a:r>
              <a:rPr lang="zh-CN" altLang="en-US" smtClean="0"/>
              <a:t>步：</a:t>
            </a:r>
            <a:r>
              <a:rPr lang="zh-CN" altLang="en-US" smtClean="0">
                <a:solidFill>
                  <a:srgbClr val="0000FF"/>
                </a:solidFill>
              </a:rPr>
              <a:t>获取电子版论文和支撑材料的</a:t>
            </a:r>
            <a:r>
              <a:rPr lang="en-US" altLang="zh-CN" smtClean="0">
                <a:solidFill>
                  <a:srgbClr val="0000FF"/>
                </a:solidFill>
              </a:rPr>
              <a:t>MD5</a:t>
            </a:r>
            <a:r>
              <a:rPr lang="zh-CN" altLang="en-US" smtClean="0">
                <a:solidFill>
                  <a:srgbClr val="0000FF"/>
                </a:solidFill>
              </a:rPr>
              <a:t>码，并上传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0838" y="5876925"/>
            <a:ext cx="7902575" cy="831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82563" indent="-182563" eaLnBrk="1" hangingPunct="1">
              <a:lnSpc>
                <a:spcPct val="12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</a:rPr>
              <a:t>说明：</a:t>
            </a:r>
            <a:r>
              <a:rPr lang="zh-CN" altLang="en-US" sz="2000" dirty="0">
                <a:latin typeface="+mn-lt"/>
                <a:ea typeface="+mn-ea"/>
              </a:rPr>
              <a:t>校验工具可以在系统主页面和参赛队上传论文页面下载，使用简介请参见</a:t>
            </a:r>
            <a:r>
              <a:rPr lang="en-US" altLang="zh-CN" sz="2000" dirty="0">
                <a:latin typeface="+mn-lt"/>
                <a:ea typeface="+mn-ea"/>
              </a:rPr>
              <a:t>P30</a:t>
            </a:r>
            <a:r>
              <a:rPr lang="zh-CN" altLang="en-US" sz="2000" dirty="0">
                <a:latin typeface="+mn-lt"/>
                <a:ea typeface="+mn-ea"/>
              </a:rPr>
              <a:t>。</a:t>
            </a:r>
            <a:endParaRPr lang="en-US" sz="2000" dirty="0">
              <a:latin typeface="+mn-lt"/>
              <a:ea typeface="+mn-ea"/>
            </a:endParaRPr>
          </a:p>
        </p:txBody>
      </p:sp>
      <p:pic>
        <p:nvPicPr>
          <p:cNvPr id="31750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1892300"/>
            <a:ext cx="5610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文本框 8"/>
          <p:cNvSpPr txBox="1">
            <a:spLocks noChangeArrowheads="1"/>
          </p:cNvSpPr>
          <p:nvPr/>
        </p:nvSpPr>
        <p:spPr bwMode="auto">
          <a:xfrm>
            <a:off x="6351588" y="2190750"/>
            <a:ext cx="2427287" cy="23399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eaLnBrk="1" hangingPunct="1">
              <a:lnSpc>
                <a:spcPct val="12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itchFamily="2" charset="2"/>
              <a:buChar char="§"/>
            </a:pPr>
            <a:r>
              <a:rPr lang="zh-CN" altLang="en-US" sz="2000">
                <a:solidFill>
                  <a:srgbClr val="FF0000"/>
                </a:solidFill>
                <a:latin typeface="Rockwell" pitchFamily="18" charset="0"/>
                <a:ea typeface="方正姚体" pitchFamily="2" charset="-122"/>
              </a:rPr>
              <a:t>说明：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参赛队可以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根据实际确定是否提交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“支撑材料”，如无“支撑材料”，可忽略“支撑材料</a:t>
            </a:r>
            <a:r>
              <a:rPr lang="en-US" altLang="zh-CN" sz="2000">
                <a:latin typeface="Rockwell" pitchFamily="18" charset="0"/>
                <a:ea typeface="方正姚体" pitchFamily="2" charset="-122"/>
              </a:rPr>
              <a:t>MD5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码”项。</a:t>
            </a:r>
            <a:endParaRPr lang="zh-CN" altLang="en-US" sz="200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3AA099-7E5A-4FA1-BE2C-4BDADEC4AF9C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963" y="798957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学生提交论文</a:t>
            </a:r>
            <a:endParaRPr lang="en-US" dirty="0"/>
          </a:p>
        </p:txBody>
      </p:sp>
      <p:sp>
        <p:nvSpPr>
          <p:cNvPr id="32772" name="内容占位符 2"/>
          <p:cNvSpPr>
            <a:spLocks noGrp="1"/>
          </p:cNvSpPr>
          <p:nvPr>
            <p:ph idx="1"/>
          </p:nvPr>
        </p:nvSpPr>
        <p:spPr>
          <a:xfrm>
            <a:off x="301625" y="506413"/>
            <a:ext cx="8170863" cy="23764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步：上传电子版论文及相关支撑材料</a:t>
            </a:r>
          </a:p>
        </p:txBody>
      </p:sp>
      <p:sp>
        <p:nvSpPr>
          <p:cNvPr id="32773" name="文本框 7"/>
          <p:cNvSpPr txBox="1">
            <a:spLocks noChangeArrowheads="1"/>
          </p:cNvSpPr>
          <p:nvPr/>
        </p:nvSpPr>
        <p:spPr bwMode="auto">
          <a:xfrm>
            <a:off x="312738" y="5334000"/>
            <a:ext cx="8056562" cy="8794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eaLnBrk="1" hangingPunct="1">
              <a:lnSpc>
                <a:spcPct val="12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itchFamily="2" charset="2"/>
              <a:buChar char="§"/>
            </a:pPr>
            <a:r>
              <a:rPr lang="zh-CN" altLang="en-US" sz="2000">
                <a:solidFill>
                  <a:srgbClr val="FF0000"/>
                </a:solidFill>
                <a:latin typeface="Rockwell" pitchFamily="18" charset="0"/>
                <a:ea typeface="方正姚体" pitchFamily="2" charset="-122"/>
              </a:rPr>
              <a:t>注意：</a:t>
            </a:r>
            <a:r>
              <a:rPr lang="zh-CN" altLang="en-US" sz="2000">
                <a:latin typeface="Rockwell" pitchFamily="18" charset="0"/>
                <a:ea typeface="方正姚体" pitchFamily="2" charset="-122"/>
              </a:rPr>
              <a:t>上传的电子版论文及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支撑材料内容必须与获取</a:t>
            </a:r>
            <a:r>
              <a:rPr lang="en-US" altLang="zh-CN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MD5</a:t>
            </a:r>
            <a:r>
              <a:rPr lang="zh-CN" altLang="en-US" sz="2000">
                <a:solidFill>
                  <a:srgbClr val="0000FF"/>
                </a:solidFill>
                <a:latin typeface="Rockwell" pitchFamily="18" charset="0"/>
                <a:ea typeface="方正姚体" pitchFamily="2" charset="-122"/>
              </a:rPr>
              <a:t>码的文件一致，其文件名要按照“论文编号规则”要求命名。</a:t>
            </a:r>
            <a:endParaRPr lang="zh-CN" altLang="en-US" sz="2000">
              <a:solidFill>
                <a:srgbClr val="0000FF"/>
              </a:solidFill>
              <a:latin typeface="Rockwell" pitchFamily="18" charset="0"/>
            </a:endParaRPr>
          </a:p>
        </p:txBody>
      </p:sp>
      <p:pic>
        <p:nvPicPr>
          <p:cNvPr id="32774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016125"/>
            <a:ext cx="87058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文本框 2"/>
          <p:cNvSpPr txBox="1">
            <a:spLocks noChangeArrowheads="1"/>
          </p:cNvSpPr>
          <p:nvPr/>
        </p:nvSpPr>
        <p:spPr bwMode="auto">
          <a:xfrm>
            <a:off x="4548188" y="4256088"/>
            <a:ext cx="2225675" cy="215900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">
                <a:solidFill>
                  <a:srgbClr val="FF0000"/>
                </a:solidFill>
              </a:rPr>
              <a:t>2015-09-14 08:00:01 ~ 2015-09-14 23:59:59</a:t>
            </a:r>
          </a:p>
        </p:txBody>
      </p:sp>
      <p:pic>
        <p:nvPicPr>
          <p:cNvPr id="32776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975" y="3508375"/>
            <a:ext cx="76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文本框 9"/>
          <p:cNvSpPr txBox="1">
            <a:spLocks noChangeArrowheads="1"/>
          </p:cNvSpPr>
          <p:nvPr/>
        </p:nvSpPr>
        <p:spPr bwMode="auto">
          <a:xfrm>
            <a:off x="4548188" y="3463925"/>
            <a:ext cx="2225675" cy="215900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">
                <a:solidFill>
                  <a:srgbClr val="FF0000"/>
                </a:solidFill>
              </a:rPr>
              <a:t>2015-09-11 08:00:00 ~ 2015-09-14 07:00:00</a:t>
            </a:r>
          </a:p>
        </p:txBody>
      </p:sp>
      <p:sp>
        <p:nvSpPr>
          <p:cNvPr id="32778" name="文本框 10"/>
          <p:cNvSpPr txBox="1">
            <a:spLocks noChangeArrowheads="1"/>
          </p:cNvSpPr>
          <p:nvPr/>
        </p:nvSpPr>
        <p:spPr bwMode="auto">
          <a:xfrm>
            <a:off x="4548188" y="3857625"/>
            <a:ext cx="2225675" cy="214313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">
                <a:solidFill>
                  <a:srgbClr val="FF0000"/>
                </a:solidFill>
              </a:rPr>
              <a:t>2015-09-14 07:00:01 ~ 2015-09-14 08:00:00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头类型">
  <a:themeElements>
    <a:clrScheme name="木头类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头类型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头类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TM03457503[[fn=引用]]</Template>
  <TotalTime>2815</TotalTime>
  <Words>597</Words>
  <Application>Microsoft Office PowerPoint</Application>
  <PresentationFormat>全屏显示(4:3)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木头类型</vt:lpstr>
      <vt:lpstr>全国大学生数学建模竞赛 论文提交系统使用说明</vt:lpstr>
      <vt:lpstr>竞赛期间学生相关操作</vt:lpstr>
      <vt:lpstr>学生登录系统</vt:lpstr>
      <vt:lpstr>学生登录系统</vt:lpstr>
      <vt:lpstr>学生选题</vt:lpstr>
      <vt:lpstr>学生提交论文</vt:lpstr>
      <vt:lpstr>学生提交论文</vt:lpstr>
      <vt:lpstr>学生提交论文</vt:lpstr>
      <vt:lpstr>学生提交论文</vt:lpstr>
      <vt:lpstr>学生常见问题</vt:lpstr>
      <vt:lpstr>学生常见问题</vt:lpstr>
      <vt:lpstr>谢谢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全国大学生数学建模竞赛报名系统 使用说明</dc:title>
  <dc:creator>Wenbo ZHANG</dc:creator>
  <cp:lastModifiedBy>user</cp:lastModifiedBy>
  <cp:revision>325</cp:revision>
  <cp:lastPrinted>2015-08-20T23:41:30Z</cp:lastPrinted>
  <dcterms:created xsi:type="dcterms:W3CDTF">2015-08-20T12:50:15Z</dcterms:created>
  <dcterms:modified xsi:type="dcterms:W3CDTF">2016-06-22T06:26:48Z</dcterms:modified>
</cp:coreProperties>
</file>